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71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8" r:id="rId10"/>
    <p:sldId id="265" r:id="rId11"/>
    <p:sldId id="266" r:id="rId12"/>
  </p:sldIdLst>
  <p:sldSz cx="18288000" cy="10287000"/>
  <p:notesSz cx="6858000" cy="9144000"/>
  <p:embeddedFontLst>
    <p:embeddedFont>
      <p:font typeface="Amasis MT Pro Light" panose="02040304050005020304" pitchFamily="18" charset="0"/>
      <p:regular r:id="rId14"/>
      <p:italic r:id="rId15"/>
    </p:embeddedFont>
    <p:embeddedFont>
      <p:font typeface="Lato Bold" panose="020B0604020202020204" charset="0"/>
      <p:regular r:id="rId16"/>
      <p:bold r:id="rId17"/>
    </p:embeddedFont>
    <p:embeddedFont>
      <p:font typeface="Lato Bold Italics" panose="020B0604020202020204" charset="0"/>
      <p:regular r:id="rId18"/>
      <p:bold r:id="rId19"/>
      <p:italic r:id="rId20"/>
      <p:boldItalic r:id="rId21"/>
    </p:embeddedFont>
    <p:embeddedFont>
      <p:font typeface="Lato Italics" panose="020B0604020202020204" charset="0"/>
      <p:regular r:id="rId22"/>
      <p:italic r:id="rId23"/>
    </p:embeddedFont>
    <p:embeddedFont>
      <p:font typeface="Poppins ExtraBold" panose="00000900000000000000" pitchFamily="2" charset="0"/>
      <p:regular r:id="rId24"/>
      <p:bold r:id="rId25"/>
      <p:italic r:id="rId26"/>
      <p:boldItalic r:id="rId27"/>
    </p:embeddedFont>
    <p:embeddedFont>
      <p:font typeface="Poppins ExtraBold Bold" panose="020B0604020202020204" charset="0"/>
      <p:regular r:id="rId28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818" autoAdjust="0"/>
  </p:normalViewPr>
  <p:slideViewPr>
    <p:cSldViewPr>
      <p:cViewPr varScale="1">
        <p:scale>
          <a:sx n="48" d="100"/>
          <a:sy n="48" d="100"/>
        </p:scale>
        <p:origin x="1118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100" b="0" i="1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1" baseline="0">
                <a:effectLst/>
                <a:latin typeface="Amasis MT Pro Light" panose="02040304050005020304" pitchFamily="18" charset="0"/>
              </a:rPr>
              <a:t>Meta planeada y alcanzada durante el  segundo trimestre 2025 en participación de ciudadanos en actividades futbolísticas y porcentaje a nivel propósito</a:t>
            </a:r>
            <a:endParaRPr lang="es-MX" sz="1100" i="1">
              <a:effectLst/>
              <a:latin typeface="Amasis MT Pro Light" panose="02040304050005020304" pitchFamily="18" charset="0"/>
            </a:endParaRPr>
          </a:p>
        </c:rich>
      </c:tx>
      <c:layout>
        <c:manualLayout>
          <c:xMode val="edge"/>
          <c:yMode val="edge"/>
          <c:x val="0.11141807847464275"/>
          <c:y val="5.960428484133159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345220589590984"/>
          <c:y val="0.29005522584219828"/>
          <c:w val="0.68817708297056301"/>
          <c:h val="0.58575482816807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1T23'!$C$4</c:f>
              <c:numCache>
                <c:formatCode>General</c:formatCode>
                <c:ptCount val="1"/>
                <c:pt idx="0">
                  <c:v>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69-4E76-A9FF-16961EA692E5}"/>
            </c:ext>
          </c:extLst>
        </c:ser>
        <c:ser>
          <c:idx val="1"/>
          <c:order val="1"/>
          <c:tx>
            <c:strRef>
              <c:f>'Propósito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1T23'!$C$5</c:f>
              <c:numCache>
                <c:formatCode>General</c:formatCode>
                <c:ptCount val="1"/>
                <c:pt idx="0">
                  <c:v>8120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69-4E76-A9FF-16961EA692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7496192"/>
        <c:axId val="1074977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1T23'!$C$7</c:f>
              <c:numCache>
                <c:formatCode>0.00%</c:formatCode>
                <c:ptCount val="1"/>
                <c:pt idx="0">
                  <c:v>1.0149999999999999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9-4E76-A9FF-16961EA69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505920"/>
        <c:axId val="107504000"/>
      </c:lineChart>
      <c:catAx>
        <c:axId val="107496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1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7497728"/>
        <c:crosses val="autoZero"/>
        <c:auto val="1"/>
        <c:lblAlgn val="ctr"/>
        <c:lblOffset val="100"/>
        <c:noMultiLvlLbl val="0"/>
      </c:catAx>
      <c:valAx>
        <c:axId val="107497728"/>
        <c:scaling>
          <c:orientation val="minMax"/>
          <c:max val="82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i="1">
                    <a:latin typeface="Amasis MT Pro Light" panose="02040304050005020304" pitchFamily="18" charset="0"/>
                  </a:rPr>
                  <a:t>Participación</a:t>
                </a:r>
                <a:r>
                  <a:rPr lang="es-MX" i="1" baseline="0">
                    <a:latin typeface="Amasis MT Pro Light" panose="02040304050005020304" pitchFamily="18" charset="0"/>
                  </a:rPr>
                  <a:t> de ciudadanos</a:t>
                </a:r>
                <a:endParaRPr lang="es-MX" i="1">
                  <a:latin typeface="Amasis MT Pro Light" panose="020403040500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361609732452089E-2"/>
              <c:y val="0.4177717894026560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7496192"/>
        <c:crosses val="autoZero"/>
        <c:crossBetween val="between"/>
        <c:majorUnit val="1000"/>
      </c:valAx>
      <c:valAx>
        <c:axId val="107504000"/>
        <c:scaling>
          <c:orientation val="minMax"/>
          <c:max val="2.5"/>
          <c:min val="1"/>
        </c:scaling>
        <c:delete val="1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i="1">
                    <a:latin typeface="Amasis MT Pro Light" panose="02040304050005020304" pitchFamily="18" charset="0"/>
                  </a:rPr>
                  <a:t>Porcentaje de Avance</a:t>
                </a:r>
              </a:p>
            </c:rich>
          </c:tx>
          <c:layout>
            <c:manualLayout>
              <c:xMode val="edge"/>
              <c:yMode val="edge"/>
              <c:x val="0.93785458565287139"/>
              <c:y val="0.461835691829820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out"/>
        <c:minorTickMark val="none"/>
        <c:tickLblPos val="nextTo"/>
        <c:crossAx val="107505920"/>
        <c:crosses val="max"/>
        <c:crossBetween val="between"/>
        <c:majorUnit val="0.4"/>
        <c:minorUnit val="4.0000000000000022E-2"/>
      </c:valAx>
      <c:catAx>
        <c:axId val="107505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7504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4607570038050223E-2"/>
          <c:y val="0.95377673325680701"/>
          <c:w val="0.83078485992389994"/>
          <c:h val="4.1325467802467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9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050" b="1" i="0" baseline="0">
                <a:effectLst/>
                <a:latin typeface="Amasis MT Pro Light" panose="02040304050005020304" pitchFamily="18" charset="0"/>
              </a:rPr>
              <a:t>M</a:t>
            </a:r>
            <a:r>
              <a:rPr lang="es-MX" sz="1050" b="1" i="1">
                <a:effectLst/>
              </a:rPr>
              <a:t>etas planeadas y alcanzadas a nivel actividad </a:t>
            </a:r>
            <a:r>
              <a:rPr lang="es-MX" sz="1050" b="1" i="1" baseline="0">
                <a:effectLst/>
              </a:rPr>
              <a:t> segundo </a:t>
            </a:r>
            <a:r>
              <a:rPr lang="es-MX" sz="1050" b="1" i="1">
                <a:effectLst/>
              </a:rPr>
              <a:t>trimestre 2025</a:t>
            </a:r>
            <a:endParaRPr lang="es-MX" sz="1050">
              <a:effectLst/>
            </a:endParaRPr>
          </a:p>
          <a:p>
            <a:pPr>
              <a:defRPr lang="es-ES"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050" b="1" i="1">
                <a:effectLst/>
              </a:rPr>
              <a:t>en participación de ciudadanos y porcentaje de avance</a:t>
            </a:r>
            <a:endParaRPr lang="es-MX" sz="1050">
              <a:effectLst/>
            </a:endParaRPr>
          </a:p>
        </c:rich>
      </c:tx>
      <c:layout>
        <c:manualLayout>
          <c:xMode val="edge"/>
          <c:yMode val="edge"/>
          <c:x val="0.19267587267597328"/>
          <c:y val="3.957942343687767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5856719522669"/>
          <c:y val="0.23136185346410421"/>
          <c:w val="0.68371092325504412"/>
          <c:h val="0.580041487955942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1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cat>
            <c:strRef>
              <c:f>'Actividades 1 1T23'!$C$3:$D$3</c:f>
              <c:strCache>
                <c:ptCount val="2"/>
                <c:pt idx="0">
                  <c:v>Participación de ciudadanos en partidos de fútbol de segunda división profesional.</c:v>
                </c:pt>
                <c:pt idx="1">
                  <c:v>Participación de ciudadanos en partidos de fútbol tercera división</c:v>
                </c:pt>
              </c:strCache>
            </c:strRef>
          </c:cat>
          <c:val>
            <c:numRef>
              <c:f>'Actividades 1 1T23'!$C$4:$D$4</c:f>
              <c:numCache>
                <c:formatCode>General</c:formatCode>
                <c:ptCount val="2"/>
                <c:pt idx="0">
                  <c:v>1750</c:v>
                </c:pt>
                <c:pt idx="1">
                  <c:v>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5D-464D-BFA1-150CE78A05A8}"/>
            </c:ext>
          </c:extLst>
        </c:ser>
        <c:ser>
          <c:idx val="1"/>
          <c:order val="1"/>
          <c:tx>
            <c:strRef>
              <c:f>'Actividades 1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rgbClr val="D4C19C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95D-464D-BFA1-150CE78A05A8}"/>
              </c:ext>
            </c:extLst>
          </c:dPt>
          <c:cat>
            <c:strRef>
              <c:f>'Actividades 1 1T23'!$C$3:$D$3</c:f>
              <c:strCache>
                <c:ptCount val="2"/>
                <c:pt idx="0">
                  <c:v>Participación de ciudadanos en partidos de fútbol de segunda división profesional.</c:v>
                </c:pt>
                <c:pt idx="1">
                  <c:v>Participación de ciudadanos en partidos de fútbol tercera división</c:v>
                </c:pt>
              </c:strCache>
            </c:strRef>
          </c:cat>
          <c:val>
            <c:numRef>
              <c:f>'Actividades 1 1T23'!$C$5:$D$5</c:f>
              <c:numCache>
                <c:formatCode>General</c:formatCode>
                <c:ptCount val="2"/>
                <c:pt idx="0">
                  <c:v>1920</c:v>
                </c:pt>
                <c:pt idx="1">
                  <c:v>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5D-464D-BFA1-150CE78A0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8077824"/>
        <c:axId val="108079360"/>
      </c:barChart>
      <c:catAx>
        <c:axId val="108077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079360"/>
        <c:crosses val="autoZero"/>
        <c:auto val="1"/>
        <c:lblAlgn val="ctr"/>
        <c:lblOffset val="100"/>
        <c:noMultiLvlLbl val="0"/>
      </c:catAx>
      <c:valAx>
        <c:axId val="108079360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Ciudadanos asistentes</a:t>
                </a:r>
              </a:p>
            </c:rich>
          </c:tx>
          <c:layout>
            <c:manualLayout>
              <c:xMode val="edge"/>
              <c:yMode val="edge"/>
              <c:x val="3.1559386476669553E-2"/>
              <c:y val="0.3836592454728308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807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9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0" baseline="0">
                <a:effectLst/>
                <a:latin typeface="Amasis MT Pro Light" panose="02040304050005020304" pitchFamily="18" charset="0"/>
              </a:rPr>
              <a:t>M</a:t>
            </a:r>
            <a:r>
              <a:rPr lang="es-MX" sz="1100" b="1" i="1">
                <a:effectLst/>
                <a:latin typeface="Amasis MT Pro Light" panose="02040304050005020304" pitchFamily="18" charset="0"/>
              </a:rPr>
              <a:t>etas planeadas y alcanzadas a nivel actividad  segundo</a:t>
            </a:r>
            <a:r>
              <a:rPr lang="es-MX" sz="1100" b="1" i="1" baseline="0">
                <a:effectLst/>
                <a:latin typeface="Amasis MT Pro Light" panose="02040304050005020304" pitchFamily="18" charset="0"/>
              </a:rPr>
              <a:t> </a:t>
            </a:r>
            <a:r>
              <a:rPr lang="es-MX" sz="1100" b="1" i="1">
                <a:effectLst/>
                <a:latin typeface="Amasis MT Pro Light" panose="02040304050005020304" pitchFamily="18" charset="0"/>
              </a:rPr>
              <a:t>trimestre 2025</a:t>
            </a:r>
            <a:endParaRPr lang="es-MX" sz="1100">
              <a:effectLst/>
              <a:latin typeface="Amasis MT Pro Light" panose="02040304050005020304" pitchFamily="18" charset="0"/>
            </a:endParaRPr>
          </a:p>
          <a:p>
            <a:pPr>
              <a:defRPr lang="es-ES"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1">
                <a:effectLst/>
                <a:latin typeface="Amasis MT Pro Light" panose="02040304050005020304" pitchFamily="18" charset="0"/>
              </a:rPr>
              <a:t>en unidades y porcentaje de avance</a:t>
            </a:r>
            <a:endParaRPr lang="es-MX" sz="1100">
              <a:effectLst/>
              <a:latin typeface="Amasis MT Pro Light" panose="02040304050005020304" pitchFamily="18" charset="0"/>
            </a:endParaRPr>
          </a:p>
        </c:rich>
      </c:tx>
      <c:layout>
        <c:manualLayout>
          <c:xMode val="edge"/>
          <c:yMode val="edge"/>
          <c:x val="0.27447399277298545"/>
          <c:y val="5.687625593283691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601836822897168"/>
          <c:y val="0.21390602033925241"/>
          <c:w val="0.74327782426684441"/>
          <c:h val="0.63750292302558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1 1T23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(3)'!$C$4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72-4820-A036-CD52644C35B9}"/>
            </c:ext>
          </c:extLst>
        </c:ser>
        <c:ser>
          <c:idx val="1"/>
          <c:order val="1"/>
          <c:tx>
            <c:strRef>
              <c:f>'Actividades 1 1T23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B72-4820-A036-CD52644C35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(3)'!$C$5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72-4820-A036-CD52644C3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8461056"/>
        <c:axId val="10854067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B72-4820-A036-CD52644C35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552960"/>
        <c:axId val="108542592"/>
      </c:lineChart>
      <c:catAx>
        <c:axId val="10846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1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540672"/>
        <c:crosses val="autoZero"/>
        <c:auto val="1"/>
        <c:lblAlgn val="ctr"/>
        <c:lblOffset val="100"/>
        <c:noMultiLvlLbl val="0"/>
      </c:catAx>
      <c:valAx>
        <c:axId val="108540672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Unidades</a:t>
                </a:r>
              </a:p>
            </c:rich>
          </c:tx>
          <c:layout>
            <c:manualLayout>
              <c:xMode val="edge"/>
              <c:yMode val="edge"/>
              <c:x val="2.8471329519404964E-2"/>
              <c:y val="0.4741910310407505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461056"/>
        <c:crosses val="autoZero"/>
        <c:crossBetween val="between"/>
        <c:majorUnit val="1"/>
        <c:minorUnit val="0.5"/>
      </c:valAx>
      <c:valAx>
        <c:axId val="108542592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Avance</a:t>
                </a:r>
              </a:p>
            </c:rich>
          </c:tx>
          <c:layout>
            <c:manualLayout>
              <c:xMode val="edge"/>
              <c:yMode val="edge"/>
              <c:x val="0.93171506271131499"/>
              <c:y val="0.4855797023471383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552960"/>
        <c:crosses val="max"/>
        <c:crossBetween val="between"/>
        <c:majorUnit val="0.2"/>
        <c:minorUnit val="4.0000000000000022E-2"/>
      </c:valAx>
      <c:catAx>
        <c:axId val="10855296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0854259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620784235250268"/>
          <c:y val="0.94080330903360831"/>
          <c:w val="0.75233073422285879"/>
          <c:h val="4.65326131490447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05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96D9B-BCEB-0B4F-901C-48B6D41DF2FC}" type="datetimeFigureOut">
              <a:rPr lang="es-MX" smtClean="0"/>
              <a:pPr/>
              <a:t>01/09/2025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FC2E1-1C9A-174B-9346-87599C0D7E4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4811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92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217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582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chart" Target="../charts/char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648155D-C44C-C441-E817-D26ACAC84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11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1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299516" y="481483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925893"/>
            <a:ext cx="8510076" cy="3217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</a:pPr>
            <a:r>
              <a:rPr lang="en-US" sz="3400" spc="170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885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9344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59466" y="3009900"/>
            <a:ext cx="8510076" cy="7755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En la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se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representa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la realización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los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través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práctica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fútbol de los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lo indica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llegan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12</a:t>
            </a:r>
            <a:r>
              <a:rPr lang="en-US" sz="2400" b="1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 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12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programados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avance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trimestre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actividad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fue del 100%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30728DD-FFCC-794C-9DEE-D09EE63554E4}"/>
              </a:ext>
            </a:extLst>
          </p:cNvPr>
          <p:cNvSpPr/>
          <p:nvPr/>
        </p:nvSpPr>
        <p:spPr>
          <a:xfrm>
            <a:off x="1396139" y="1146804"/>
            <a:ext cx="7313592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EDDE5D59-DE0A-9BFA-9D6F-51146978B051}"/>
              </a:ext>
            </a:extLst>
          </p:cNvPr>
          <p:cNvGrpSpPr/>
          <p:nvPr/>
        </p:nvGrpSpPr>
        <p:grpSpPr>
          <a:xfrm>
            <a:off x="2032555" y="-9994"/>
            <a:ext cx="14951014" cy="417760"/>
            <a:chOff x="0" y="0"/>
            <a:chExt cx="5454170" cy="152400"/>
          </a:xfrm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39446981-BEBD-1DF8-AE3C-986F996FB10B}"/>
                </a:ext>
              </a:extLst>
            </p:cNvPr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68FDB0B5-4AE2-32A5-B3AF-2A0EDEE80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1605" y="895028"/>
            <a:ext cx="6752275" cy="864096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4BD4C8D-F2FF-E837-EAD2-F0E6A76AAE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2152" y="6227508"/>
            <a:ext cx="6120680" cy="28044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685800" y="1885129"/>
            <a:ext cx="5105400" cy="1531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7" name="Imagen 6" descr="Puede ser una imagen de 8 personas, personas jugando al fútbol, personas jugando al fútbol y texto">
            <a:extLst>
              <a:ext uri="{FF2B5EF4-FFF2-40B4-BE49-F238E27FC236}">
                <a16:creationId xmlns:a16="http://schemas.microsoft.com/office/drawing/2014/main" id="{17601E30-390C-0FB3-6E46-F64DAF2A0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136" y="5301445"/>
            <a:ext cx="5447109" cy="514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45B5367-D37C-9E37-36F3-84AEBD5789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57982"/>
            <a:ext cx="6079604" cy="514346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2738AF4-E168-5447-A1DC-C334B6396C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245" y="5301445"/>
            <a:ext cx="4650363" cy="498555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F6BDA4D-DA91-77F8-275D-244083DAC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941" y="78957"/>
            <a:ext cx="4110811" cy="506454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2903F23-D898-F859-AD65-B0DA2242A7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" y="5275126"/>
            <a:ext cx="4358685" cy="5169783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6438AB2-13C3-670C-B405-5095B1FC19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608" y="5301445"/>
            <a:ext cx="3671392" cy="498551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F150219-7029-7F19-59EB-75218E7E88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656" y="0"/>
            <a:ext cx="3239344" cy="52751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 rot="2700000">
            <a:off x="15361560" y="2217060"/>
            <a:ext cx="5852880" cy="5852880"/>
            <a:chOff x="0" y="0"/>
            <a:chExt cx="1913890" cy="19138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541602" cy="10287000"/>
            <a:chOff x="0" y="0"/>
            <a:chExt cx="157867" cy="29984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7867" cy="2998468"/>
            </a:xfrm>
            <a:custGeom>
              <a:avLst/>
              <a:gdLst/>
              <a:ahLst/>
              <a:cxnLst/>
              <a:rect l="l" t="t" r="r" b="b"/>
              <a:pathLst>
                <a:path w="157867" h="2998468">
                  <a:moveTo>
                    <a:pt x="0" y="0"/>
                  </a:moveTo>
                  <a:lnTo>
                    <a:pt x="157867" y="0"/>
                  </a:lnTo>
                  <a:lnTo>
                    <a:pt x="157867" y="2998468"/>
                  </a:lnTo>
                  <a:lnTo>
                    <a:pt x="0" y="2998468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114424" y="1111052"/>
            <a:ext cx="16382503" cy="42527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95"/>
              </a:lnSpc>
            </a:pPr>
            <a:endParaRPr lang="en-US" sz="3526" spc="352" dirty="0">
              <a:solidFill>
                <a:srgbClr val="545454"/>
              </a:solidFill>
              <a:latin typeface="Poppins ExtraBold Bold"/>
            </a:endParaRPr>
          </a:p>
          <a:p>
            <a:pPr algn="ctr">
              <a:lnSpc>
                <a:spcPts val="4795"/>
              </a:lnSpc>
            </a:pPr>
            <a:endParaRPr lang="en-US" sz="3526" spc="352" dirty="0">
              <a:solidFill>
                <a:srgbClr val="545454"/>
              </a:solidFill>
              <a:latin typeface="Poppins ExtraBold Bold"/>
            </a:endParaRPr>
          </a:p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DÉCIMO CUARTA SESIÓN ORDINARIA SUBCOMITÉ SECTORIAL DEL EJE 3</a:t>
            </a:r>
          </a:p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TODOS POR LA PAZ</a:t>
            </a:r>
          </a:p>
          <a:p>
            <a:pPr>
              <a:lnSpc>
                <a:spcPts val="10887"/>
              </a:lnSpc>
            </a:pPr>
            <a:endParaRPr lang="en-US" sz="3526" spc="352" dirty="0">
              <a:solidFill>
                <a:srgbClr val="545454"/>
              </a:solidFill>
              <a:latin typeface="Poppins ExtraBold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51767" y="4855468"/>
            <a:ext cx="16545160" cy="14759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22"/>
              </a:lnSpc>
            </a:pPr>
            <a:r>
              <a:rPr lang="en-US" sz="2801" spc="140" dirty="0">
                <a:solidFill>
                  <a:srgbClr val="234955"/>
                </a:solidFill>
                <a:latin typeface="Poppins ExtraBold"/>
              </a:rPr>
              <a:t>INFORME DE AVANCES EN CUMPLIMIENTO DE METAS Y OBJETIVOS PROGRAMA ASOCIACIÓN DE FÚTBOL PIONEROS A.C CORRESPONDIENTE AL TRIMESTRE ABRIL-JUNIO 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8FF2554-A703-D979-7612-5B6B21F53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136" y="349560"/>
            <a:ext cx="4464496" cy="1755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3336986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2153585"/>
            <a:ext cx="8510076" cy="1593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5"/>
              </a:lnSpc>
            </a:pPr>
            <a:r>
              <a:rPr lang="en-US" sz="3300" spc="165">
                <a:solidFill>
                  <a:srgbClr val="2B4A9D"/>
                </a:solidFill>
                <a:latin typeface="Poppins ExtraBold"/>
              </a:rPr>
              <a:t>OBJETIVO GENERAL DEL PROGRAMA</a:t>
            </a:r>
          </a:p>
          <a:p>
            <a:pPr algn="ctr">
              <a:lnSpc>
                <a:spcPts val="8400"/>
              </a:lnSpc>
            </a:pPr>
            <a:endParaRPr lang="en-US" sz="3300" spc="165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240231" y="2640733"/>
            <a:ext cx="8510076" cy="4062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s-ES" sz="2400" b="1" spc="300" dirty="0">
                <a:solidFill>
                  <a:srgbClr val="000000"/>
                </a:solidFill>
                <a:latin typeface="Lato Bold Italics"/>
              </a:rPr>
              <a:t>3.5.1.1 La población de Benito Juárez mejora su acceso a la cultura física y deportiva mediante la práctica del fútbol y actividades recreativas.</a:t>
            </a:r>
            <a:endParaRPr lang="en-US" sz="2400" b="1" spc="30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En la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presenta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el nivel programado en el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Propósito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del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Programa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teniendo un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alcance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del 101.50% 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es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decir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8120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participantes y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asistentes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en las actividades</a:t>
            </a: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8BB8BB3A-A15D-66B8-6E4B-B1108F645A50}"/>
              </a:ext>
            </a:extLst>
          </p:cNvPr>
          <p:cNvSpPr/>
          <p:nvPr/>
        </p:nvSpPr>
        <p:spPr>
          <a:xfrm>
            <a:off x="1396136" y="1104900"/>
            <a:ext cx="7305412" cy="807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3131883"/>
              </p:ext>
            </p:extLst>
          </p:nvPr>
        </p:nvGraphicFramePr>
        <p:xfrm>
          <a:off x="953684" y="823020"/>
          <a:ext cx="7304695" cy="7993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EADD0533-EFE2-3880-2300-A23391E7E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6168" y="5483980"/>
            <a:ext cx="5544616" cy="3115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406490" y="-9994"/>
            <a:ext cx="15881510" cy="657694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748371" y="642907"/>
            <a:ext cx="8510076" cy="2508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68"/>
              </a:lnSpc>
            </a:pP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Partidos de fútbol a nivel profesional y semiprofesional realizados. </a:t>
            </a: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34783" y="2000334"/>
            <a:ext cx="8848417" cy="89562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240" dirty="0">
                <a:solidFill>
                  <a:srgbClr val="000000"/>
                </a:solidFill>
                <a:latin typeface="Lato Bold Italics"/>
              </a:rPr>
              <a:t>Las gráficas representan:</a:t>
            </a:r>
          </a:p>
          <a:p>
            <a:pPr algn="just"/>
            <a:endParaRPr lang="en-US" sz="2800" spc="24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Participación y realización de partidos de fútbol de Segunda División Profesional.</a:t>
            </a:r>
          </a:p>
          <a:p>
            <a:pPr algn="just"/>
            <a:r>
              <a:rPr lang="en-US" sz="2800" spc="220" dirty="0">
                <a:solidFill>
                  <a:srgbClr val="000000"/>
                </a:solidFill>
                <a:latin typeface="Lato Italics"/>
              </a:rPr>
              <a:t>La participación en la Segunda División Profesional se logra teniendo una asistencia a los partidos superior a lo programado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del 109.71%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logrado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con 1920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asistentes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endParaRPr lang="en-US" sz="2800" spc="22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Participación y realización de partidos de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tercera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división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r>
              <a:rPr lang="en-US" sz="2800" spc="220" dirty="0">
                <a:solidFill>
                  <a:srgbClr val="000000"/>
                </a:solidFill>
                <a:latin typeface="Lato Italics"/>
              </a:rPr>
              <a:t>La asistencia en los partidos semiprofesionales logra una meta superior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del 104.52% de lo programado </a:t>
            </a: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496C881-B0DC-9EA6-F656-7B12FB632860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634969"/>
              </p:ext>
            </p:extLst>
          </p:nvPr>
        </p:nvGraphicFramePr>
        <p:xfrm>
          <a:off x="933019" y="642908"/>
          <a:ext cx="7094104" cy="7812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200" y="1143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09600" y="1877103"/>
            <a:ext cx="4967830" cy="1547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4" name="Imagen 3" descr="Puede ser una imagen de 3 personas y texto que dice &quot;MARCADOR FINAL LIGATOP plA CANCON KAAN SPORTS лHoйeBoBx 3-0 3 MONS CALPE MONSCALPES.C S.C. AHCOИA ATT한크크TE HuKa HuKa SPORT BORN SPORT 3 #SOMOSPIONEROS&quot;">
            <a:extLst>
              <a:ext uri="{FF2B5EF4-FFF2-40B4-BE49-F238E27FC236}">
                <a16:creationId xmlns:a16="http://schemas.microsoft.com/office/drawing/2014/main" id="{05458068-B971-D1BA-7AD5-9700CE87A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11430"/>
            <a:ext cx="4785360" cy="5132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Puede ser una imagen de 7 personas, personas jugando al fútbol, personas jugando al fútbol, multitud y texto que dice &quot;CANCUN OveR ANCU PICIERCE CANCIA HOWERO PIONEP CANCÜN PIONEROS CANCÚN&quot;">
            <a:extLst>
              <a:ext uri="{FF2B5EF4-FFF2-40B4-BE49-F238E27FC236}">
                <a16:creationId xmlns:a16="http://schemas.microsoft.com/office/drawing/2014/main" id="{D03E5A7A-1E49-8498-690A-7DD9618DE6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2976" y="11429"/>
            <a:ext cx="4431664" cy="5306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 descr="Puede ser una imagen de 8 personas, personas jugando al fútbol y texto que dice &quot;បបះរ sprite ¡CAMPEONES! ¡CAMPE ONES! 5 ¡CAMPEONES! ONES!&quot;">
            <a:extLst>
              <a:ext uri="{FF2B5EF4-FFF2-40B4-BE49-F238E27FC236}">
                <a16:creationId xmlns:a16="http://schemas.microsoft.com/office/drawing/2014/main" id="{27AD357B-ACE9-9EC8-E218-B5B45A6C8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11" y="5312877"/>
            <a:ext cx="5612130" cy="4974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 descr="Puede ser una imagen de 6 personas, personas jugando al fútbol y texto que dice &quot;Ο MPEONES tal KAAN SPORTS OOLE E PION RECONOCIMENTO THUL AEЮ p RECONOCIMENTO MLAIaR だけ KAAN WRTS ONEROS ANCÚN ION CAN&quot;">
            <a:extLst>
              <a:ext uri="{FF2B5EF4-FFF2-40B4-BE49-F238E27FC236}">
                <a16:creationId xmlns:a16="http://schemas.microsoft.com/office/drawing/2014/main" id="{3B51CA96-0289-FE01-6757-0A1AEE1A1A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16" y="5312876"/>
            <a:ext cx="4785359" cy="497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 descr="Puede ser una imagen de ‎2 personas y ‎texto que dice &quot;‎MARCADOR FINAL LIGATOP KAAN STORTS PIONEROS CANCUN CAN CANCOR SIONEROS 2-19 お FIL 活手代 2 2-1 هاک ECATE OFLS KAAN SPORTS OИ AHTOERSTES BORN SPORT ោ3 3 #SOMOSPIONEROS‎&quot;‎‎">
            <a:extLst>
              <a:ext uri="{FF2B5EF4-FFF2-40B4-BE49-F238E27FC236}">
                <a16:creationId xmlns:a16="http://schemas.microsoft.com/office/drawing/2014/main" id="{E62DE881-30FD-FFA3-25BF-44532BF1DD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8301" y="5300339"/>
            <a:ext cx="4036942" cy="4957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9B849EA-ADF5-C78E-D87A-B9325C567D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640" y="6450"/>
            <a:ext cx="3459560" cy="5301447"/>
          </a:xfrm>
          <a:prstGeom prst="rect">
            <a:avLst/>
          </a:prstGeom>
          <a:noFill/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3C72623-AA46-0553-C47E-A8A000FA52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243" y="5340850"/>
            <a:ext cx="3752757" cy="4934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-17875" y="823020"/>
            <a:ext cx="5671505" cy="1518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300A222-71F4-D0B9-DFC3-8DCEF4975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699" y="2266"/>
            <a:ext cx="4731437" cy="3422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D8853AE-3BB3-268C-9E7F-C131A3B07B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2705" y="0"/>
            <a:ext cx="3647839" cy="3422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 descr="Puede ser una imagen de ‎8 personas, niños, personas jugando al fútbol, cama elástica, multitud y ‎texto que dice &quot;‎AAN PORTE ۳ي CEFOR وی CEFOR 호 MNDE P.LAY KIND‎&quot;‎‎">
            <a:extLst>
              <a:ext uri="{FF2B5EF4-FFF2-40B4-BE49-F238E27FC236}">
                <a16:creationId xmlns:a16="http://schemas.microsoft.com/office/drawing/2014/main" id="{ADE8F09C-0854-C4FE-47BB-4B7ABF26D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0545" y="32747"/>
            <a:ext cx="4247456" cy="3404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 descr="Puede ser una imagen de 9 personas y texto">
            <a:extLst>
              <a:ext uri="{FF2B5EF4-FFF2-40B4-BE49-F238E27FC236}">
                <a16:creationId xmlns:a16="http://schemas.microsoft.com/office/drawing/2014/main" id="{0CA26A56-4F43-537D-8F61-BA39AA790E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2" y="3517531"/>
            <a:ext cx="5084240" cy="277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 descr="Puede ser una imagen de 2 personas, personas jugando al fútbol y texto que dice &quot;MARCADOR FINAL LIGATOP PIOk PIOWRA Ploy CAN COLEGIO 1 OSTON 2 132 COLEGIO ตร BOS ON B CANCUNE CAM KAAN SPORTS ហកវប SIONEROSA 2-1 2 ANCUN AΝCИ AITOCNTTES OFLA BORN SPORT 3 3 #SOMOSPIONEROS&quot;">
            <a:extLst>
              <a:ext uri="{FF2B5EF4-FFF2-40B4-BE49-F238E27FC236}">
                <a16:creationId xmlns:a16="http://schemas.microsoft.com/office/drawing/2014/main" id="{92DA2A93-6AE6-70AB-8622-9F0ADD4F2B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64" y="3443572"/>
            <a:ext cx="5006340" cy="28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A13B63A-FCB7-C9B2-D0FB-6BF32BB793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204" y="3389749"/>
            <a:ext cx="5612130" cy="2905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 descr="Puede ser una imagen de 11 personas, personas jugando al fútbol y texto que dice &quot;MARCADOR FINAL LKaN KE&amp;PRONEER LIB S9 Losexitosdelmanana elm Laséxitos delmanana comlen: com PIONt PONER RISVAL EROS EROS NCÙN VONE +5 CANCUN HONER 1000 4 VISPONES PIONCRORA 2-1 2 KAAN SPORTS AHCOИA AITBCRATEES GANQUN OFLS BORN SPORT 3 #SOMOSPIONEROS&quot;">
            <a:extLst>
              <a:ext uri="{FF2B5EF4-FFF2-40B4-BE49-F238E27FC236}">
                <a16:creationId xmlns:a16="http://schemas.microsoft.com/office/drawing/2014/main" id="{A20B010F-C465-8821-8AA2-F778DC1F8F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75" y="6311516"/>
            <a:ext cx="5006340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7" descr="Puede ser una imagen de 4 personas, personas jugando al fútbol y texto">
            <a:extLst>
              <a:ext uri="{FF2B5EF4-FFF2-40B4-BE49-F238E27FC236}">
                <a16:creationId xmlns:a16="http://schemas.microsoft.com/office/drawing/2014/main" id="{7C96B21B-FF71-C7C5-9252-27BBDCF6CA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465" y="6261326"/>
            <a:ext cx="5006340" cy="4025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n 18" descr="Puede ser una imagen de 4 personas, personas jugando al fútbol y texto que dice &quot;MARCADOR FINAL LIGATOP CANCUN CocaCi CANCON PIONEROSS 2 2日ー（份2 (5) PROGRESO KAAN SPORTS ANCONA LITAERTTEG OPLA BORN SPORT 3 #SOMOSPIONEROS&quot;">
            <a:extLst>
              <a:ext uri="{FF2B5EF4-FFF2-40B4-BE49-F238E27FC236}">
                <a16:creationId xmlns:a16="http://schemas.microsoft.com/office/drawing/2014/main" id="{D3341FCC-3851-79C0-9E92-1DB3B22478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898" y="6262986"/>
            <a:ext cx="4090926" cy="4024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 descr="Puede ser una imagen de fútbol, fútbol, multitud y texto">
            <a:extLst>
              <a:ext uri="{FF2B5EF4-FFF2-40B4-BE49-F238E27FC236}">
                <a16:creationId xmlns:a16="http://schemas.microsoft.com/office/drawing/2014/main" id="{9FDF26E4-6DE9-84F2-F7B4-83769F413E7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824" y="6228580"/>
            <a:ext cx="4205864" cy="4025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Puede ser una imagen de ‎3 personas, personas jugando al fútbol y ‎texto que dice &quot;‎MARCADOR FINAL LIGATOP CANGUMEN ONEROS INCUN ANCUN ONERO Negro MUXES Hi ЮΝEBΟCΙ مر I-2 2 KAAN SPORTS ΝCИA ITBERTTEE OFLA SPORT BORN SPORT 3 #SOMOSPIONEROS‎&quot;‎‎">
            <a:extLst>
              <a:ext uri="{FF2B5EF4-FFF2-40B4-BE49-F238E27FC236}">
                <a16:creationId xmlns:a16="http://schemas.microsoft.com/office/drawing/2014/main" id="{D6C708C8-F8EB-7A22-DC80-014E754565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7335" y="3443572"/>
            <a:ext cx="2530666" cy="3092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032555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808076"/>
            <a:ext cx="8510076" cy="2878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500" spc="12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000" spc="115" dirty="0">
                <a:solidFill>
                  <a:srgbClr val="2B4A9D"/>
                </a:solidFill>
                <a:latin typeface="Poppins ExtraBold Bold"/>
              </a:rPr>
              <a:t>DESARROLLO Y CUMPLIMIENTO A LA NORMATIVIDAD CON INFORMES DE AVANCES FINANCIEROS Y ADMINISTRATIVOS.</a:t>
            </a:r>
          </a:p>
          <a:p>
            <a:pPr algn="ctr">
              <a:lnSpc>
                <a:spcPts val="2668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369245" y="3467101"/>
            <a:ext cx="8510076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61345" lvl="1" indent="-280673" algn="just">
              <a:buFont typeface="Arial"/>
              <a:buChar char="•"/>
            </a:pP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Ejecución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informes de resultados administrativos y </a:t>
            </a: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esta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información se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miden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los informes y análisis de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tipo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administrativo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,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financiero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aplicación del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presupuesto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las actividades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n la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puede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notar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que del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número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de informes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programados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se logra el 100% de </a:t>
            </a:r>
            <a:r>
              <a:rPr lang="en-US" sz="2000" spc="260" dirty="0" err="1">
                <a:solidFill>
                  <a:srgbClr val="000000"/>
                </a:solidFill>
                <a:latin typeface="Lato Bold Italics"/>
              </a:rPr>
              <a:t>cumplimiento</a:t>
            </a:r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561F2155-37A8-A194-B346-63085042F5E5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D1BAD1D3-186C-4BF5-9C42-0F90D84A7E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091653"/>
              </p:ext>
            </p:extLst>
          </p:nvPr>
        </p:nvGraphicFramePr>
        <p:xfrm>
          <a:off x="762215" y="1183830"/>
          <a:ext cx="7855376" cy="8695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9" name="Imagen 18">
            <a:extLst>
              <a:ext uri="{FF2B5EF4-FFF2-40B4-BE49-F238E27FC236}">
                <a16:creationId xmlns:a16="http://schemas.microsoft.com/office/drawing/2014/main" id="{144CDFE2-15C1-D4BE-6D93-FB41327114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8096" y="6497724"/>
            <a:ext cx="6480720" cy="287822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0498" y="886353"/>
            <a:ext cx="15327005" cy="98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800" spc="400" dirty="0">
                <a:solidFill>
                  <a:srgbClr val="267BAF"/>
                </a:solidFill>
                <a:latin typeface="Poppins ExtraBold"/>
              </a:rPr>
              <a:t>ACTIVIDADES DEPORTIVAS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28E6338-E169-5254-C830-6E199E820BC7}"/>
              </a:ext>
            </a:extLst>
          </p:cNvPr>
          <p:cNvSpPr txBox="1"/>
          <p:nvPr/>
        </p:nvSpPr>
        <p:spPr>
          <a:xfrm>
            <a:off x="1943200" y="2839244"/>
            <a:ext cx="1504967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INFORME DE ACTIVADES DEL SEGUNDO TRIMESTRE DEL 2025</a:t>
            </a:r>
            <a:endParaRPr lang="es-MX" sz="2000" dirty="0"/>
          </a:p>
          <a:p>
            <a:pPr lvl="0" algn="just"/>
            <a:r>
              <a:rPr lang="es-MX" sz="2000" dirty="0"/>
              <a:t>04/04/2025 – Partido de la liga TDP Pioneros vs </a:t>
            </a:r>
            <a:r>
              <a:rPr lang="es-MX" sz="2000" dirty="0" err="1"/>
              <a:t>Mons</a:t>
            </a:r>
            <a:r>
              <a:rPr lang="es-MX" sz="2000" dirty="0"/>
              <a:t> </a:t>
            </a:r>
            <a:r>
              <a:rPr lang="es-MX" sz="2000" dirty="0" err="1"/>
              <a:t>Calpes</a:t>
            </a:r>
            <a:r>
              <a:rPr lang="es-MX" sz="2000" dirty="0"/>
              <a:t> S. C. en el estadio Cancún 86. </a:t>
            </a:r>
          </a:p>
          <a:p>
            <a:pPr lvl="0" algn="just"/>
            <a:r>
              <a:rPr lang="es-MX" sz="2000" dirty="0"/>
              <a:t>05/04/2025 – Partido de la liga Premier Pioneros vs Zacatepec F.C. en el estadio Alonso Diego Molina. </a:t>
            </a:r>
          </a:p>
          <a:p>
            <a:pPr lvl="0" algn="just"/>
            <a:r>
              <a:rPr lang="es-MX" sz="2000" dirty="0"/>
              <a:t>11/04/2025 – Partido de la liga Premier Pioneros vs Progreso FC en el estadio Cancún 86. </a:t>
            </a:r>
          </a:p>
          <a:p>
            <a:pPr lvl="0" algn="just"/>
            <a:r>
              <a:rPr lang="es-MX" sz="2000" dirty="0"/>
              <a:t>12/04/2025 – Partido de la liga Premier Pioneros vs Avispones de Chilpancingo A.C. en el estadio Cancún 86.</a:t>
            </a:r>
          </a:p>
          <a:p>
            <a:pPr lvl="0" algn="just"/>
            <a:r>
              <a:rPr lang="es-MX" sz="2000" dirty="0"/>
              <a:t>19/04/2025 – Presentación de la remodelación del Estadio Cancún 86 con la presencia de la presidenta municipal. </a:t>
            </a:r>
          </a:p>
          <a:p>
            <a:pPr lvl="0" algn="just"/>
            <a:r>
              <a:rPr lang="es-MX" sz="2000" dirty="0"/>
              <a:t>24/04/2025 – Inauguración de la primera edición de la “Copa Pioneros 2025”</a:t>
            </a:r>
          </a:p>
          <a:p>
            <a:pPr lvl="0" algn="just"/>
            <a:r>
              <a:rPr lang="es-MX" sz="2000" dirty="0"/>
              <a:t>26/04/2025 – Partido de liguilla de la TDP, Pioneros vs Colegio Boston Cancún FC.</a:t>
            </a:r>
          </a:p>
          <a:p>
            <a:pPr lvl="0" algn="just"/>
            <a:r>
              <a:rPr lang="es-MX" sz="2000" dirty="0"/>
              <a:t>27/04/2025 – Clausura de la primera edición de la Copa Pioneros Cancún 2025.</a:t>
            </a:r>
          </a:p>
          <a:p>
            <a:pPr lvl="0" algn="just"/>
            <a:r>
              <a:rPr lang="es-MX" sz="2000" dirty="0"/>
              <a:t>30/04/2025 – Partido de ida, liguilla de la TDP, Pioneros vs Ecatepec FC.</a:t>
            </a:r>
          </a:p>
          <a:p>
            <a:pPr lvl="0" algn="just"/>
            <a:r>
              <a:rPr lang="es-MX" sz="2000" dirty="0"/>
              <a:t>03/05/2025 – Partido de vuelta, liguilla de la TDP, Pioneros vs Ecatepec FC.</a:t>
            </a:r>
          </a:p>
          <a:p>
            <a:pPr lvl="0" algn="just"/>
            <a:r>
              <a:rPr lang="es-MX" sz="2000" dirty="0"/>
              <a:t>07/05/2025 – Partido de ida, liguilla de la TDP, Pioneros vs Muxes FC en el estadio Cancún 86.</a:t>
            </a:r>
          </a:p>
          <a:p>
            <a:pPr lvl="0" algn="just"/>
            <a:r>
              <a:rPr lang="es-MX" sz="2000" dirty="0"/>
              <a:t>10/05/2025 – Partido de vuelta, liguilla de la TDP, Pioneros vs Muxes FC</a:t>
            </a:r>
          </a:p>
          <a:p>
            <a:pPr lvl="0" algn="just"/>
            <a:r>
              <a:rPr lang="es-MX" sz="2000" dirty="0"/>
              <a:t>10/05/2025 – Partidos Liga Nacional juvenil semifinal categorías Pioneros sub. 13 vs Atlas Playa y Pioneros sub. 15 vs Atlas Tigres</a:t>
            </a:r>
          </a:p>
          <a:p>
            <a:pPr lvl="0" algn="just"/>
            <a:r>
              <a:rPr lang="es-MX" sz="2000" dirty="0"/>
              <a:t>31/05/2025 - Final de liga nacional juvenil Pioneros sub. 17 vs Rayados de Cozumel (marcador 2 – 0 a favor de Pioneros)</a:t>
            </a:r>
          </a:p>
          <a:p>
            <a:pPr lvl="0" algn="just"/>
            <a:r>
              <a:rPr lang="es-MX" sz="2000" dirty="0"/>
              <a:t>Asistencia del vicepresidente a la ceremonia de presentación oficial de los deportistas seleccionados para recibir una beca en el Instituto TENPLE, en Madrid, España.</a:t>
            </a:r>
          </a:p>
          <a:p>
            <a:pPr lvl="0" algn="just"/>
            <a:r>
              <a:rPr lang="es-MX" sz="2000" dirty="0"/>
              <a:t>El vicepresidente visitó en el CEFOR de la Región 220 a los Campeones de Zona Sub-17, informándoles del apoyo de la presidenta en sus vuelos a la Liga Nacional Juvenil Scotiabank en Toluca.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01B3F-5B9A-E004-7BE5-453524533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BCFC7D5-0639-3B29-7380-94CAA3BD3C7E}"/>
              </a:ext>
            </a:extLst>
          </p:cNvPr>
          <p:cNvSpPr txBox="1"/>
          <p:nvPr/>
        </p:nvSpPr>
        <p:spPr>
          <a:xfrm>
            <a:off x="1480498" y="886353"/>
            <a:ext cx="15327005" cy="98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800" spc="400" dirty="0">
                <a:solidFill>
                  <a:srgbClr val="267BAF"/>
                </a:solidFill>
                <a:latin typeface="Poppins ExtraBold"/>
              </a:rPr>
              <a:t>ACTIVIDADES DEPORTIVAS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75F3EDD4-5832-0924-3C8D-80B4BF469142}"/>
              </a:ext>
            </a:extLst>
          </p:cNvPr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B759EA9-2837-2AFC-205E-3DB939993C41}"/>
                </a:ext>
              </a:extLst>
            </p:cNvPr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3E50474D-A5F1-98E7-D90F-EC055FF4C102}"/>
              </a:ext>
            </a:extLst>
          </p:cNvPr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A6377989-4F4B-FFE1-444B-ED59622697B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E0F76573-EDD9-3A96-0F70-03329922C602}"/>
              </a:ext>
            </a:extLst>
          </p:cNvPr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56539DE6-EF99-36AF-4B4F-E4DC916B148A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>
            <a:extLst>
              <a:ext uri="{FF2B5EF4-FFF2-40B4-BE49-F238E27FC236}">
                <a16:creationId xmlns:a16="http://schemas.microsoft.com/office/drawing/2014/main" id="{822E1DC8-7B75-3360-F32C-8048A5651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9A11E5E-0C8A-456A-1955-3E642D27617F}"/>
              </a:ext>
            </a:extLst>
          </p:cNvPr>
          <p:cNvSpPr txBox="1"/>
          <p:nvPr/>
        </p:nvSpPr>
        <p:spPr>
          <a:xfrm>
            <a:off x="1943200" y="2839244"/>
            <a:ext cx="1504967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2800" dirty="0"/>
              <a:t>10/06/2025 – Brigada de “Futbol Nos Une” en el parque </a:t>
            </a:r>
            <a:r>
              <a:rPr lang="es-MX" sz="2800" dirty="0" err="1"/>
              <a:t>Xiimbal</a:t>
            </a:r>
            <a:r>
              <a:rPr lang="es-MX" sz="2800" dirty="0"/>
              <a:t> ubicado en privadas </a:t>
            </a:r>
            <a:r>
              <a:rPr lang="es-MX" sz="2800" dirty="0" err="1"/>
              <a:t>SacBe</a:t>
            </a:r>
            <a:r>
              <a:rPr lang="es-MX" sz="2800" dirty="0"/>
              <a:t> donde asistió la presidenta municipal y diversas dependencias.</a:t>
            </a:r>
          </a:p>
          <a:p>
            <a:pPr lvl="0" algn="just"/>
            <a:r>
              <a:rPr lang="es-MX" sz="2800" dirty="0"/>
              <a:t>13/06/2025 – Visita del vicepresidente y los Pioneros sub. 17 al palacio municipal, para reconocer su participación en la Liga Nacional Juvenil Scotiabank 2025.</a:t>
            </a:r>
          </a:p>
          <a:p>
            <a:pPr lvl="0" algn="just"/>
            <a:r>
              <a:rPr lang="es-MX" sz="2800" dirty="0"/>
              <a:t>28/06/2025 – Partidos amistosos entre presidentes y directivos de los conjuntos pertenecientes a la Liga Premier FMF.</a:t>
            </a:r>
          </a:p>
          <a:p>
            <a:pPr lvl="0" algn="just"/>
            <a:r>
              <a:rPr lang="es-MX" sz="2800" dirty="0"/>
              <a:t>29/06/2025 - Asamblea del Balompié Profesional de la Liga Premier donde se dio a conocer a los altos mandos de las 56 diferentes escuadras que militan en la Liga Premier Series A y B.</a:t>
            </a:r>
          </a:p>
          <a:p>
            <a:pPr lvl="0" algn="just"/>
            <a:r>
              <a:rPr lang="es-MX" sz="2800" dirty="0"/>
              <a:t>30/06/2025 – Visorias a los jóvenes aspirantes a pertenecer al club pionero que milita en el Balompié profesional de la Liga Premier Serie “A” </a:t>
            </a:r>
          </a:p>
          <a:p>
            <a:pPr lvl="0" algn="just"/>
            <a:r>
              <a:rPr lang="es-MX" sz="2800" dirty="0"/>
              <a:t>30/06/2025 – Visita de la presidenta municipal al CEFOR 220 para felicitar a Abigail Javier y </a:t>
            </a:r>
            <a:r>
              <a:rPr lang="es-MX" sz="2800" dirty="0" err="1"/>
              <a:t>Karol</a:t>
            </a:r>
            <a:r>
              <a:rPr lang="es-MX" sz="2800" dirty="0"/>
              <a:t> que se unen al club Rayados de Monterrey, y </a:t>
            </a:r>
            <a:r>
              <a:rPr lang="es-MX" sz="2800" dirty="0" err="1"/>
              <a:t>Lincy</a:t>
            </a:r>
            <a:r>
              <a:rPr lang="es-MX" sz="2800" dirty="0"/>
              <a:t> </a:t>
            </a:r>
            <a:r>
              <a:rPr lang="es-MX" sz="2800" dirty="0" err="1"/>
              <a:t>Ménez</a:t>
            </a:r>
            <a:r>
              <a:rPr lang="es-MX" sz="2800" dirty="0"/>
              <a:t> que ha sido convocada a la Selección Mexicana Sub-13.</a:t>
            </a:r>
          </a:p>
        </p:txBody>
      </p:sp>
    </p:spTree>
    <p:extLst>
      <p:ext uri="{BB962C8B-B14F-4D97-AF65-F5344CB8AC3E}">
        <p14:creationId xmlns:p14="http://schemas.microsoft.com/office/powerpoint/2010/main" val="2988622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881</Words>
  <Application>Microsoft Office PowerPoint</Application>
  <PresentationFormat>Personalizado</PresentationFormat>
  <Paragraphs>105</Paragraphs>
  <Slides>11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Poppins ExtraBold Bold</vt:lpstr>
      <vt:lpstr>Lato Italics</vt:lpstr>
      <vt:lpstr>Amasis MT Pro Light</vt:lpstr>
      <vt:lpstr>Calibri</vt:lpstr>
      <vt:lpstr>Arial</vt:lpstr>
      <vt:lpstr>Poppins ExtraBold</vt:lpstr>
      <vt:lpstr>Lato Bold Italics</vt:lpstr>
      <vt:lpstr>Lato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PRIMERA SESIÓN ORDINARIA 2022-2024 SUBCOMITÉ SECTORIAL DEL EJE 4 CANCÚN POR LA PAZ</dc:title>
  <dc:creator>BRISA MOHEDANO</dc:creator>
  <cp:lastModifiedBy>αυяσяα яαмσѕ</cp:lastModifiedBy>
  <cp:revision>47</cp:revision>
  <dcterms:created xsi:type="dcterms:W3CDTF">2006-08-16T00:00:00Z</dcterms:created>
  <dcterms:modified xsi:type="dcterms:W3CDTF">2025-09-01T20:44:25Z</dcterms:modified>
  <dc:identifier>DAFhRAqvqtw</dc:identifier>
</cp:coreProperties>
</file>